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Nuni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orient="horz" pos="22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BB4B281-CED5-4989-84C3-02B4B21AAC6C}">
  <a:tblStyle styleId="{EBB4B281-CED5-4989-84C3-02B4B21AAC6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2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Nunito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Nuni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918e27dc04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918e27dc04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918e27dc04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918e27dc04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3c49202b73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3c49202b73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3c49202b73_8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3c49202b73_8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3c49202b7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3c49202b7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3c49202b73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3c49202b73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3c49202b7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3c49202b7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3c49202b73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3c49202b7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918e27dc04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918e27dc04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18e27dc04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918e27dc04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918e27dc04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918e27dc04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3c49202b73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3c49202b73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744575"/>
            <a:ext cx="8520600" cy="164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900">
                <a:latin typeface="Montserrat"/>
                <a:ea typeface="Montserrat"/>
                <a:cs typeface="Montserrat"/>
                <a:sym typeface="Montserrat"/>
              </a:rPr>
              <a:t>Хемоинформатика</a:t>
            </a:r>
            <a:endParaRPr b="1"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991700" y="2713400"/>
            <a:ext cx="6152400" cy="24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662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Подготовили:</a:t>
            </a:r>
            <a:endParaRPr sz="1662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662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Ольшин Антон Михайлович: olsh.ant@yandex.ru</a:t>
            </a:r>
            <a:endParaRPr sz="1662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662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Нерухов Владимир Витальевич: vovanerukhov@mail.ru</a:t>
            </a:r>
            <a:endParaRPr sz="1662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ru" sz="1662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Проворова Анастасия Андреевна: enisejskaya@gmail.com</a:t>
            </a:r>
            <a:endParaRPr sz="1662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Выбор метрики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8520600" cy="4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solidFill>
                  <a:schemeClr val="dk1"/>
                </a:solidFill>
              </a:rPr>
              <a:t>   </a:t>
            </a:r>
            <a:r>
              <a:rPr lang="ru" sz="1900">
                <a:solidFill>
                  <a:schemeClr val="dk1"/>
                </a:solidFill>
              </a:rPr>
              <a:t>Средняя</a:t>
            </a:r>
            <a:r>
              <a:rPr lang="ru" sz="1900">
                <a:solidFill>
                  <a:schemeClr val="dk1"/>
                </a:solidFill>
              </a:rPr>
              <a:t> абсолютная ошибка (MAE)                             Коэффициент детерминации (R 2)</a:t>
            </a:r>
            <a:endParaRPr sz="1900">
              <a:solidFill>
                <a:schemeClr val="dk1"/>
              </a:solidFill>
            </a:endParaRPr>
          </a:p>
        </p:txBody>
      </p:sp>
      <p:grpSp>
        <p:nvGrpSpPr>
          <p:cNvPr id="122" name="Google Shape;122;p22"/>
          <p:cNvGrpSpPr/>
          <p:nvPr/>
        </p:nvGrpSpPr>
        <p:grpSpPr>
          <a:xfrm>
            <a:off x="576075" y="2228500"/>
            <a:ext cx="2982600" cy="1454400"/>
            <a:chOff x="3484700" y="2261350"/>
            <a:chExt cx="2982600" cy="1454400"/>
          </a:xfrm>
        </p:grpSpPr>
        <p:sp>
          <p:nvSpPr>
            <p:cNvPr id="123" name="Google Shape;123;p22"/>
            <p:cNvSpPr/>
            <p:nvPr/>
          </p:nvSpPr>
          <p:spPr>
            <a:xfrm>
              <a:off x="3484700" y="2261350"/>
              <a:ext cx="2982600" cy="1454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4" name="Google Shape;124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718700" y="2788525"/>
              <a:ext cx="2514600" cy="4000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5" name="Google Shape;125;p22"/>
          <p:cNvGrpSpPr/>
          <p:nvPr/>
        </p:nvGrpSpPr>
        <p:grpSpPr>
          <a:xfrm>
            <a:off x="5222875" y="2228500"/>
            <a:ext cx="2982600" cy="1454400"/>
            <a:chOff x="4976375" y="2356250"/>
            <a:chExt cx="2982600" cy="1454400"/>
          </a:xfrm>
        </p:grpSpPr>
        <p:sp>
          <p:nvSpPr>
            <p:cNvPr id="126" name="Google Shape;126;p22"/>
            <p:cNvSpPr/>
            <p:nvPr/>
          </p:nvSpPr>
          <p:spPr>
            <a:xfrm>
              <a:off x="4976375" y="2356250"/>
              <a:ext cx="2982600" cy="14544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27" name="Google Shape;127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10413" y="2854850"/>
              <a:ext cx="1914525" cy="457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Тестирование полученной модели</a:t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850" y="1908025"/>
            <a:ext cx="4434550" cy="243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3"/>
          <p:cNvSpPr txBox="1"/>
          <p:nvPr>
            <p:ph type="title"/>
          </p:nvPr>
        </p:nvSpPr>
        <p:spPr>
          <a:xfrm>
            <a:off x="356250" y="1057000"/>
            <a:ext cx="843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/>
              <a:t>          IC50, mmg/ml                        CC50-MDCK, mmg/ml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208" y="1908025"/>
            <a:ext cx="4425716" cy="243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171700" y="2550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Лучше, точнее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3234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Собрать больше данных для </a:t>
            </a:r>
            <a:r>
              <a:rPr lang="ru"/>
              <a:t>CC50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Доработать модель в соответствии с полученными данными</a:t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06525" y="1024017"/>
            <a:ext cx="6938700" cy="14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Мы добились: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Сравнили разные подходы к решению задачи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Получили</a:t>
            </a:r>
            <a:r>
              <a:rPr lang="ru"/>
              <a:t> неплохие результаты для IC50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4"/>
          <p:cNvSpPr txBox="1"/>
          <p:nvPr>
            <p:ph type="title"/>
          </p:nvPr>
        </p:nvSpPr>
        <p:spPr>
          <a:xfrm>
            <a:off x="171700" y="3401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Ооо! ОАО “ООО” добрались до конца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1712850" y="1999050"/>
            <a:ext cx="365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Инструментарий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0" y="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1"/>
                </a:solidFill>
              </a:rPr>
              <a:t> 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075" y="1483750"/>
            <a:ext cx="1487176" cy="15305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691106" y="3534125"/>
            <a:ext cx="783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      </a:t>
            </a:r>
            <a:r>
              <a:rPr lang="ru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Python                         TensorFlow                               Scikit learn                                  RDKit</a:t>
            </a:r>
            <a:endParaRPr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7225" y="1480775"/>
            <a:ext cx="2505126" cy="153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54225" y="1480775"/>
            <a:ext cx="2153001" cy="153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09225" y="1480775"/>
            <a:ext cx="1577875" cy="153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04800" y="251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Пример исходных данных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9400" y="1377450"/>
            <a:ext cx="2455450" cy="24554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73" name="Google Shape;73;p15"/>
          <p:cNvGraphicFramePr/>
          <p:nvPr/>
        </p:nvGraphicFramePr>
        <p:xfrm>
          <a:off x="4725250" y="2112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{EBB4B281-CED5-4989-84C3-02B4B21AAC6C}</a:tableStyleId>
              </a:tblPr>
              <a:tblGrid>
                <a:gridCol w="1612125"/>
                <a:gridCol w="1131075"/>
                <a:gridCol w="1295400"/>
              </a:tblGrid>
              <a:tr h="3714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100">
                          <a:solidFill>
                            <a:schemeClr val="dk1"/>
                          </a:solidFill>
                        </a:rPr>
                        <a:t>IC50, mmg/ml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100">
                          <a:solidFill>
                            <a:schemeClr val="dk1"/>
                          </a:solidFill>
                        </a:rPr>
                        <a:t>CC50-MDCK, mmg/ml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 sz="1100">
                          <a:solidFill>
                            <a:schemeClr val="dk1"/>
                          </a:solidFill>
                        </a:rPr>
                        <a:t>SI</a:t>
                      </a:r>
                      <a:endParaRPr b="1" sz="11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</a:rPr>
                        <a:t>2,7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</a:rPr>
                        <a:t>500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000">
                          <a:solidFill>
                            <a:schemeClr val="dk1"/>
                          </a:solidFill>
                        </a:rPr>
                        <a:t>185,2</a:t>
                      </a:r>
                      <a:endParaRPr sz="1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4" name="Google Shape;74;p15"/>
          <p:cNvSpPr txBox="1"/>
          <p:nvPr>
            <p:ph type="title"/>
          </p:nvPr>
        </p:nvSpPr>
        <p:spPr>
          <a:xfrm>
            <a:off x="4725250" y="1377450"/>
            <a:ext cx="309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020">
                <a:latin typeface="Montserrat"/>
                <a:ea typeface="Montserrat"/>
                <a:cs typeface="Montserrat"/>
                <a:sym typeface="Montserrat"/>
              </a:rPr>
              <a:t>Таргет</a:t>
            </a:r>
            <a:endParaRPr b="1" sz="202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Пайплайн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Предобраб</a:t>
            </a:r>
            <a:r>
              <a:rPr lang="ru"/>
              <a:t>отка данных(очистка от пропусков, дублированных данных, срез выбросов);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Анализ данных;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Выбор и построение модели(анализ подходов решения задачи);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Тестирование полученной модели на Test данных.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Предобработка и анализ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54725"/>
            <a:ext cx="4422525" cy="253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6914" y="1554725"/>
            <a:ext cx="4422537" cy="253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Предобработка и анализ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70125"/>
            <a:ext cx="4466399" cy="236822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4358374" cy="321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 rotWithShape="1">
          <a:blip r:embed="rId3">
            <a:alphaModFix/>
          </a:blip>
          <a:srcRect b="4507" l="0" r="0" t="0"/>
          <a:stretch/>
        </p:blipFill>
        <p:spPr>
          <a:xfrm>
            <a:off x="0" y="0"/>
            <a:ext cx="917777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 rotWithShape="1">
          <a:blip r:embed="rId3">
            <a:alphaModFix/>
          </a:blip>
          <a:srcRect b="4752" l="0" r="0" t="0"/>
          <a:stretch/>
        </p:blipFill>
        <p:spPr>
          <a:xfrm>
            <a:off x="0" y="0"/>
            <a:ext cx="922019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Выбор и построение модели</a:t>
            </a: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775" y="1170125"/>
            <a:ext cx="3792775" cy="33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1775" y="1170125"/>
            <a:ext cx="4230150" cy="3222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